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3" r:id="rId3"/>
    <p:sldId id="336" r:id="rId4"/>
    <p:sldId id="272" r:id="rId5"/>
    <p:sldId id="333" r:id="rId6"/>
    <p:sldId id="334" r:id="rId7"/>
    <p:sldId id="335" r:id="rId8"/>
    <p:sldId id="326" r:id="rId9"/>
    <p:sldId id="311" r:id="rId10"/>
    <p:sldId id="284" r:id="rId11"/>
    <p:sldId id="308" r:id="rId12"/>
    <p:sldId id="331" r:id="rId13"/>
    <p:sldId id="332" r:id="rId14"/>
    <p:sldId id="264" r:id="rId15"/>
  </p:sldIdLst>
  <p:sldSz cx="12192000" cy="6858000"/>
  <p:notesSz cx="6889750" cy="100218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2EA9FB-4C45-49DB-947D-E97B0059D8EF}" v="6" dt="2023-10-04T15:01:08.921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onne Paulus" userId="fd036b9625f55136" providerId="LiveId" clId="{842EA9FB-4C45-49DB-947D-E97B0059D8EF}"/>
    <pc:docChg chg="undo custSel addSld delSld modSld">
      <pc:chgData name="Ivonne Paulus" userId="fd036b9625f55136" providerId="LiveId" clId="{842EA9FB-4C45-49DB-947D-E97B0059D8EF}" dt="2023-10-04T15:04:12.223" v="612" actId="20577"/>
      <pc:docMkLst>
        <pc:docMk/>
      </pc:docMkLst>
      <pc:sldChg chg="modSp mod">
        <pc:chgData name="Ivonne Paulus" userId="fd036b9625f55136" providerId="LiveId" clId="{842EA9FB-4C45-49DB-947D-E97B0059D8EF}" dt="2023-10-04T15:00:43.498" v="338" actId="6549"/>
        <pc:sldMkLst>
          <pc:docMk/>
          <pc:sldMk cId="0" sldId="273"/>
        </pc:sldMkLst>
        <pc:spChg chg="mod">
          <ac:chgData name="Ivonne Paulus" userId="fd036b9625f55136" providerId="LiveId" clId="{842EA9FB-4C45-49DB-947D-E97B0059D8EF}" dt="2023-10-04T15:00:43.498" v="338" actId="6549"/>
          <ac:spMkLst>
            <pc:docMk/>
            <pc:sldMk cId="0" sldId="273"/>
            <ac:spMk id="7173" creationId="{00000000-0000-0000-0000-000000000000}"/>
          </ac:spMkLst>
        </pc:spChg>
      </pc:sldChg>
      <pc:sldChg chg="del">
        <pc:chgData name="Ivonne Paulus" userId="fd036b9625f55136" providerId="LiveId" clId="{842EA9FB-4C45-49DB-947D-E97B0059D8EF}" dt="2023-10-04T14:58:03.242" v="148" actId="47"/>
        <pc:sldMkLst>
          <pc:docMk/>
          <pc:sldMk cId="0" sldId="276"/>
        </pc:sldMkLst>
      </pc:sldChg>
      <pc:sldChg chg="modSp mod">
        <pc:chgData name="Ivonne Paulus" userId="fd036b9625f55136" providerId="LiveId" clId="{842EA9FB-4C45-49DB-947D-E97B0059D8EF}" dt="2023-10-04T14:49:14.154" v="8" actId="20577"/>
        <pc:sldMkLst>
          <pc:docMk/>
          <pc:sldMk cId="0" sldId="284"/>
        </pc:sldMkLst>
        <pc:spChg chg="mod">
          <ac:chgData name="Ivonne Paulus" userId="fd036b9625f55136" providerId="LiveId" clId="{842EA9FB-4C45-49DB-947D-E97B0059D8EF}" dt="2023-10-04T14:49:14.154" v="8" actId="20577"/>
          <ac:spMkLst>
            <pc:docMk/>
            <pc:sldMk cId="0" sldId="284"/>
            <ac:spMk id="10245" creationId="{00000000-0000-0000-0000-000000000000}"/>
          </ac:spMkLst>
        </pc:spChg>
      </pc:sldChg>
      <pc:sldChg chg="del">
        <pc:chgData name="Ivonne Paulus" userId="fd036b9625f55136" providerId="LiveId" clId="{842EA9FB-4C45-49DB-947D-E97B0059D8EF}" dt="2023-10-04T14:51:22.091" v="19" actId="47"/>
        <pc:sldMkLst>
          <pc:docMk/>
          <pc:sldMk cId="0" sldId="287"/>
        </pc:sldMkLst>
      </pc:sldChg>
      <pc:sldChg chg="del">
        <pc:chgData name="Ivonne Paulus" userId="fd036b9625f55136" providerId="LiveId" clId="{842EA9FB-4C45-49DB-947D-E97B0059D8EF}" dt="2023-10-04T14:58:04.425" v="149" actId="47"/>
        <pc:sldMkLst>
          <pc:docMk/>
          <pc:sldMk cId="0" sldId="288"/>
        </pc:sldMkLst>
      </pc:sldChg>
      <pc:sldChg chg="del">
        <pc:chgData name="Ivonne Paulus" userId="fd036b9625f55136" providerId="LiveId" clId="{842EA9FB-4C45-49DB-947D-E97B0059D8EF}" dt="2023-10-04T14:48:33.484" v="1" actId="47"/>
        <pc:sldMkLst>
          <pc:docMk/>
          <pc:sldMk cId="0" sldId="289"/>
        </pc:sldMkLst>
      </pc:sldChg>
      <pc:sldChg chg="del">
        <pc:chgData name="Ivonne Paulus" userId="fd036b9625f55136" providerId="LiveId" clId="{842EA9FB-4C45-49DB-947D-E97B0059D8EF}" dt="2023-10-04T14:48:00.767" v="0" actId="47"/>
        <pc:sldMkLst>
          <pc:docMk/>
          <pc:sldMk cId="0" sldId="294"/>
        </pc:sldMkLst>
      </pc:sldChg>
      <pc:sldChg chg="del">
        <pc:chgData name="Ivonne Paulus" userId="fd036b9625f55136" providerId="LiveId" clId="{842EA9FB-4C45-49DB-947D-E97B0059D8EF}" dt="2023-10-04T14:52:06.316" v="21" actId="47"/>
        <pc:sldMkLst>
          <pc:docMk/>
          <pc:sldMk cId="0" sldId="295"/>
        </pc:sldMkLst>
      </pc:sldChg>
      <pc:sldChg chg="del">
        <pc:chgData name="Ivonne Paulus" userId="fd036b9625f55136" providerId="LiveId" clId="{842EA9FB-4C45-49DB-947D-E97B0059D8EF}" dt="2023-10-04T14:51:05.856" v="17" actId="47"/>
        <pc:sldMkLst>
          <pc:docMk/>
          <pc:sldMk cId="0" sldId="296"/>
        </pc:sldMkLst>
      </pc:sldChg>
      <pc:sldChg chg="del">
        <pc:chgData name="Ivonne Paulus" userId="fd036b9625f55136" providerId="LiveId" clId="{842EA9FB-4C45-49DB-947D-E97B0059D8EF}" dt="2023-10-04T14:51:06.750" v="18" actId="47"/>
        <pc:sldMkLst>
          <pc:docMk/>
          <pc:sldMk cId="0" sldId="297"/>
        </pc:sldMkLst>
      </pc:sldChg>
      <pc:sldChg chg="del">
        <pc:chgData name="Ivonne Paulus" userId="fd036b9625f55136" providerId="LiveId" clId="{842EA9FB-4C45-49DB-947D-E97B0059D8EF}" dt="2023-10-04T14:55:15.457" v="113" actId="47"/>
        <pc:sldMkLst>
          <pc:docMk/>
          <pc:sldMk cId="0" sldId="312"/>
        </pc:sldMkLst>
      </pc:sldChg>
      <pc:sldChg chg="del">
        <pc:chgData name="Ivonne Paulus" userId="fd036b9625f55136" providerId="LiveId" clId="{842EA9FB-4C45-49DB-947D-E97B0059D8EF}" dt="2023-10-04T14:51:00.776" v="16" actId="47"/>
        <pc:sldMkLst>
          <pc:docMk/>
          <pc:sldMk cId="2074390147" sldId="319"/>
        </pc:sldMkLst>
      </pc:sldChg>
      <pc:sldChg chg="del">
        <pc:chgData name="Ivonne Paulus" userId="fd036b9625f55136" providerId="LiveId" clId="{842EA9FB-4C45-49DB-947D-E97B0059D8EF}" dt="2023-10-04T14:50:57.693" v="15" actId="47"/>
        <pc:sldMkLst>
          <pc:docMk/>
          <pc:sldMk cId="2314159021" sldId="320"/>
        </pc:sldMkLst>
      </pc:sldChg>
      <pc:sldChg chg="del">
        <pc:chgData name="Ivonne Paulus" userId="fd036b9625f55136" providerId="LiveId" clId="{842EA9FB-4C45-49DB-947D-E97B0059D8EF}" dt="2023-10-04T14:51:29.606" v="20" actId="47"/>
        <pc:sldMkLst>
          <pc:docMk/>
          <pc:sldMk cId="438331266" sldId="323"/>
        </pc:sldMkLst>
      </pc:sldChg>
      <pc:sldChg chg="del">
        <pc:chgData name="Ivonne Paulus" userId="fd036b9625f55136" providerId="LiveId" clId="{842EA9FB-4C45-49DB-947D-E97B0059D8EF}" dt="2023-10-04T14:50:27.415" v="11" actId="47"/>
        <pc:sldMkLst>
          <pc:docMk/>
          <pc:sldMk cId="3126712630" sldId="324"/>
        </pc:sldMkLst>
      </pc:sldChg>
      <pc:sldChg chg="del">
        <pc:chgData name="Ivonne Paulus" userId="fd036b9625f55136" providerId="LiveId" clId="{842EA9FB-4C45-49DB-947D-E97B0059D8EF}" dt="2023-10-04T14:50:20.733" v="9" actId="47"/>
        <pc:sldMkLst>
          <pc:docMk/>
          <pc:sldMk cId="2657502492" sldId="325"/>
        </pc:sldMkLst>
      </pc:sldChg>
      <pc:sldChg chg="modSp add mod">
        <pc:chgData name="Ivonne Paulus" userId="fd036b9625f55136" providerId="LiveId" clId="{842EA9FB-4C45-49DB-947D-E97B0059D8EF}" dt="2023-10-04T14:57:41.839" v="147" actId="20577"/>
        <pc:sldMkLst>
          <pc:docMk/>
          <pc:sldMk cId="915573776" sldId="326"/>
        </pc:sldMkLst>
        <pc:spChg chg="mod">
          <ac:chgData name="Ivonne Paulus" userId="fd036b9625f55136" providerId="LiveId" clId="{842EA9FB-4C45-49DB-947D-E97B0059D8EF}" dt="2023-10-04T14:57:41.839" v="147" actId="20577"/>
          <ac:spMkLst>
            <pc:docMk/>
            <pc:sldMk cId="915573776" sldId="326"/>
            <ac:spMk id="2" creationId="{00000000-0000-0000-0000-000000000000}"/>
          </ac:spMkLst>
        </pc:spChg>
      </pc:sldChg>
      <pc:sldChg chg="modSp del mod">
        <pc:chgData name="Ivonne Paulus" userId="fd036b9625f55136" providerId="LiveId" clId="{842EA9FB-4C45-49DB-947D-E97B0059D8EF}" dt="2023-10-04T14:54:47.194" v="91" actId="47"/>
        <pc:sldMkLst>
          <pc:docMk/>
          <pc:sldMk cId="4270465442" sldId="326"/>
        </pc:sldMkLst>
        <pc:spChg chg="mod">
          <ac:chgData name="Ivonne Paulus" userId="fd036b9625f55136" providerId="LiveId" clId="{842EA9FB-4C45-49DB-947D-E97B0059D8EF}" dt="2023-10-04T14:53:36.963" v="72" actId="20577"/>
          <ac:spMkLst>
            <pc:docMk/>
            <pc:sldMk cId="4270465442" sldId="326"/>
            <ac:spMk id="2" creationId="{00000000-0000-0000-0000-000000000000}"/>
          </ac:spMkLst>
        </pc:spChg>
      </pc:sldChg>
      <pc:sldChg chg="modSp del mod">
        <pc:chgData name="Ivonne Paulus" userId="fd036b9625f55136" providerId="LiveId" clId="{842EA9FB-4C45-49DB-947D-E97B0059D8EF}" dt="2023-10-04T14:57:00.661" v="116" actId="47"/>
        <pc:sldMkLst>
          <pc:docMk/>
          <pc:sldMk cId="2038176296" sldId="327"/>
        </pc:sldMkLst>
        <pc:spChg chg="mod">
          <ac:chgData name="Ivonne Paulus" userId="fd036b9625f55136" providerId="LiveId" clId="{842EA9FB-4C45-49DB-947D-E97B0059D8EF}" dt="2023-10-04T14:48:46.370" v="7" actId="20577"/>
          <ac:spMkLst>
            <pc:docMk/>
            <pc:sldMk cId="2038176296" sldId="327"/>
            <ac:spMk id="7173" creationId="{00000000-0000-0000-0000-000000000000}"/>
          </ac:spMkLst>
        </pc:spChg>
      </pc:sldChg>
      <pc:sldChg chg="modSp del mod">
        <pc:chgData name="Ivonne Paulus" userId="fd036b9625f55136" providerId="LiveId" clId="{842EA9FB-4C45-49DB-947D-E97B0059D8EF}" dt="2023-10-04T14:58:25.652" v="150" actId="47"/>
        <pc:sldMkLst>
          <pc:docMk/>
          <pc:sldMk cId="2670792674" sldId="328"/>
        </pc:sldMkLst>
        <pc:spChg chg="mod">
          <ac:chgData name="Ivonne Paulus" userId="fd036b9625f55136" providerId="LiveId" clId="{842EA9FB-4C45-49DB-947D-E97B0059D8EF}" dt="2023-10-04T14:52:46.476" v="50" actId="20577"/>
          <ac:spMkLst>
            <pc:docMk/>
            <pc:sldMk cId="2670792674" sldId="328"/>
            <ac:spMk id="2" creationId="{00000000-0000-0000-0000-000000000000}"/>
          </ac:spMkLst>
        </pc:spChg>
        <pc:spChg chg="mod">
          <ac:chgData name="Ivonne Paulus" userId="fd036b9625f55136" providerId="LiveId" clId="{842EA9FB-4C45-49DB-947D-E97B0059D8EF}" dt="2023-10-04T14:52:52.047" v="52" actId="20577"/>
          <ac:spMkLst>
            <pc:docMk/>
            <pc:sldMk cId="2670792674" sldId="328"/>
            <ac:spMk id="21509" creationId="{00000000-0000-0000-0000-000000000000}"/>
          </ac:spMkLst>
        </pc:spChg>
      </pc:sldChg>
      <pc:sldChg chg="modSp del mod">
        <pc:chgData name="Ivonne Paulus" userId="fd036b9625f55136" providerId="LiveId" clId="{842EA9FB-4C45-49DB-947D-E97B0059D8EF}" dt="2023-10-04T15:03:13.129" v="546" actId="47"/>
        <pc:sldMkLst>
          <pc:docMk/>
          <pc:sldMk cId="954835517" sldId="329"/>
        </pc:sldMkLst>
        <pc:spChg chg="mod">
          <ac:chgData name="Ivonne Paulus" userId="fd036b9625f55136" providerId="LiveId" clId="{842EA9FB-4C45-49DB-947D-E97B0059D8EF}" dt="2023-10-04T14:59:58.958" v="268" actId="20577"/>
          <ac:spMkLst>
            <pc:docMk/>
            <pc:sldMk cId="954835517" sldId="329"/>
            <ac:spMk id="2" creationId="{00000000-0000-0000-0000-000000000000}"/>
          </ac:spMkLst>
        </pc:spChg>
        <pc:spChg chg="mod">
          <ac:chgData name="Ivonne Paulus" userId="fd036b9625f55136" providerId="LiveId" clId="{842EA9FB-4C45-49DB-947D-E97B0059D8EF}" dt="2023-10-04T14:59:43.402" v="266" actId="255"/>
          <ac:spMkLst>
            <pc:docMk/>
            <pc:sldMk cId="954835517" sldId="329"/>
            <ac:spMk id="21509" creationId="{00000000-0000-0000-0000-000000000000}"/>
          </ac:spMkLst>
        </pc:spChg>
      </pc:sldChg>
      <pc:sldChg chg="del">
        <pc:chgData name="Ivonne Paulus" userId="fd036b9625f55136" providerId="LiveId" clId="{842EA9FB-4C45-49DB-947D-E97B0059D8EF}" dt="2023-10-04T14:50:25.508" v="10" actId="47"/>
        <pc:sldMkLst>
          <pc:docMk/>
          <pc:sldMk cId="2982713235" sldId="330"/>
        </pc:sldMkLst>
      </pc:sldChg>
      <pc:sldChg chg="modSp mod">
        <pc:chgData name="Ivonne Paulus" userId="fd036b9625f55136" providerId="LiveId" clId="{842EA9FB-4C45-49DB-947D-E97B0059D8EF}" dt="2023-10-04T15:03:24.190" v="570" actId="20577"/>
        <pc:sldMkLst>
          <pc:docMk/>
          <pc:sldMk cId="1033778568" sldId="331"/>
        </pc:sldMkLst>
        <pc:spChg chg="mod">
          <ac:chgData name="Ivonne Paulus" userId="fd036b9625f55136" providerId="LiveId" clId="{842EA9FB-4C45-49DB-947D-E97B0059D8EF}" dt="2023-10-04T15:03:24.190" v="570" actId="20577"/>
          <ac:spMkLst>
            <pc:docMk/>
            <pc:sldMk cId="1033778568" sldId="331"/>
            <ac:spMk id="2" creationId="{00000000-0000-0000-0000-000000000000}"/>
          </ac:spMkLst>
        </pc:spChg>
      </pc:sldChg>
      <pc:sldChg chg="modSp mod">
        <pc:chgData name="Ivonne Paulus" userId="fd036b9625f55136" providerId="LiveId" clId="{842EA9FB-4C45-49DB-947D-E97B0059D8EF}" dt="2023-10-04T15:04:12.223" v="612" actId="20577"/>
        <pc:sldMkLst>
          <pc:docMk/>
          <pc:sldMk cId="2519733378" sldId="332"/>
        </pc:sldMkLst>
        <pc:spChg chg="mod">
          <ac:chgData name="Ivonne Paulus" userId="fd036b9625f55136" providerId="LiveId" clId="{842EA9FB-4C45-49DB-947D-E97B0059D8EF}" dt="2023-10-04T15:03:39.900" v="596" actId="20577"/>
          <ac:spMkLst>
            <pc:docMk/>
            <pc:sldMk cId="2519733378" sldId="332"/>
            <ac:spMk id="2" creationId="{00000000-0000-0000-0000-000000000000}"/>
          </ac:spMkLst>
        </pc:spChg>
        <pc:spChg chg="mod">
          <ac:chgData name="Ivonne Paulus" userId="fd036b9625f55136" providerId="LiveId" clId="{842EA9FB-4C45-49DB-947D-E97B0059D8EF}" dt="2023-10-04T15:04:12.223" v="612" actId="20577"/>
          <ac:spMkLst>
            <pc:docMk/>
            <pc:sldMk cId="2519733378" sldId="332"/>
            <ac:spMk id="21509" creationId="{00000000-0000-0000-0000-000000000000}"/>
          </ac:spMkLst>
        </pc:spChg>
      </pc:sldChg>
      <pc:sldChg chg="modSp add mod">
        <pc:chgData name="Ivonne Paulus" userId="fd036b9625f55136" providerId="LiveId" clId="{842EA9FB-4C45-49DB-947D-E97B0059D8EF}" dt="2023-10-04T14:57:17.912" v="126" actId="20577"/>
        <pc:sldMkLst>
          <pc:docMk/>
          <pc:sldMk cId="1028442897" sldId="333"/>
        </pc:sldMkLst>
        <pc:spChg chg="mod">
          <ac:chgData name="Ivonne Paulus" userId="fd036b9625f55136" providerId="LiveId" clId="{842EA9FB-4C45-49DB-947D-E97B0059D8EF}" dt="2023-10-04T14:57:17.912" v="126" actId="20577"/>
          <ac:spMkLst>
            <pc:docMk/>
            <pc:sldMk cId="1028442897" sldId="333"/>
            <ac:spMk id="2" creationId="{00000000-0000-0000-0000-000000000000}"/>
          </ac:spMkLst>
        </pc:spChg>
      </pc:sldChg>
      <pc:sldChg chg="modSp add mod">
        <pc:chgData name="Ivonne Paulus" userId="fd036b9625f55136" providerId="LiveId" clId="{842EA9FB-4C45-49DB-947D-E97B0059D8EF}" dt="2023-10-04T14:57:25.565" v="136" actId="20577"/>
        <pc:sldMkLst>
          <pc:docMk/>
          <pc:sldMk cId="2624992627" sldId="334"/>
        </pc:sldMkLst>
        <pc:spChg chg="mod">
          <ac:chgData name="Ivonne Paulus" userId="fd036b9625f55136" providerId="LiveId" clId="{842EA9FB-4C45-49DB-947D-E97B0059D8EF}" dt="2023-10-04T14:57:25.565" v="136" actId="20577"/>
          <ac:spMkLst>
            <pc:docMk/>
            <pc:sldMk cId="2624992627" sldId="334"/>
            <ac:spMk id="2" creationId="{00000000-0000-0000-0000-000000000000}"/>
          </ac:spMkLst>
        </pc:spChg>
      </pc:sldChg>
      <pc:sldChg chg="modSp add mod">
        <pc:chgData name="Ivonne Paulus" userId="fd036b9625f55136" providerId="LiveId" clId="{842EA9FB-4C45-49DB-947D-E97B0059D8EF}" dt="2023-10-04T15:03:01.034" v="545" actId="6549"/>
        <pc:sldMkLst>
          <pc:docMk/>
          <pc:sldMk cId="951718817" sldId="335"/>
        </pc:sldMkLst>
        <pc:spChg chg="mod">
          <ac:chgData name="Ivonne Paulus" userId="fd036b9625f55136" providerId="LiveId" clId="{842EA9FB-4C45-49DB-947D-E97B0059D8EF}" dt="2023-10-04T15:03:01.034" v="545" actId="6549"/>
          <ac:spMkLst>
            <pc:docMk/>
            <pc:sldMk cId="951718817" sldId="335"/>
            <ac:spMk id="2" creationId="{00000000-0000-0000-0000-000000000000}"/>
          </ac:spMkLst>
        </pc:spChg>
        <pc:spChg chg="mod">
          <ac:chgData name="Ivonne Paulus" userId="fd036b9625f55136" providerId="LiveId" clId="{842EA9FB-4C45-49DB-947D-E97B0059D8EF}" dt="2023-10-04T15:02:27.595" v="520" actId="20577"/>
          <ac:spMkLst>
            <pc:docMk/>
            <pc:sldMk cId="951718817" sldId="335"/>
            <ac:spMk id="2150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323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50323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98E51FF6-535E-4560-B103-DA3D2189674B}" type="datetimeFigureOut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6088" cy="50323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2075" y="9518650"/>
            <a:ext cx="2986088" cy="503238"/>
          </a:xfrm>
          <a:prstGeom prst="rect">
            <a:avLst/>
          </a:prstGeom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fld id="{439BE033-E860-4F1A-B4A9-88FCD9DE2BC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92720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323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323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C4A2688-6005-4DEA-9909-EEE1EFF9CB81}" type="datetimeFigureOut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6088" cy="50323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6088" cy="503238"/>
          </a:xfrm>
          <a:prstGeom prst="rect">
            <a:avLst/>
          </a:prstGeom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fld id="{A192C69D-ED73-480A-8AA9-E9BE3C7485C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474802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0F111-E904-4E71-9C48-3AFC74695131}" type="slidenum">
              <a:rPr lang="de-DE" altLang="de-DE">
                <a:latin typeface="Calibri" panose="020F0502020204030204" pitchFamily="34" charset="0"/>
              </a:rPr>
              <a:pPr eaLnBrk="1" hangingPunct="1"/>
              <a:t>1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71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ACC84-CB35-4AC0-8E1A-837D4475ABC6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921ED-F8DD-47D2-8A07-D14CEAA5D82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50592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092B7-CC20-4BC5-8EB1-B188CE5B9518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6A9B4-23A9-4FE7-AEC3-3DCE2C0500F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8695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E794F-4A2E-471B-9350-1FE96B3B1321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B6C88-DC12-4230-BAFB-00025BF61AB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7369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7A1A4-FB0D-4E06-8E18-2F1F37908A84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9BA32-4F72-4C1F-8169-E59227FBBC0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867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90BF0-9DC4-4C19-B462-AB2524AA5C82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5D9B1-7BD8-47FB-BEB0-8B86A8D6FB6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94111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4577E-013F-44C9-9D37-1BB9098481B2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E8843-D48E-4DA9-A6F1-8CBB017868E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9608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3B3B1-758B-4F4D-BBF7-7868C13DAC26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3FF78-62E0-4B6B-8FE4-88546E6D87E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7227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5C9D5-B3A6-4FD5-B38A-E057E59E2369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CFB38-15FB-446E-AB4F-D6C1D7F9CE3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408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8B9BE-AB16-4BBC-B164-6512825F92B0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5D886-7B39-4DF8-B3CB-990393C9B1D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5025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1FABA-1B12-4783-B661-3812B04A7AF5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9BD7B-1E66-41CD-B4B5-852B6618AA4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8167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2E446-6FCD-4A5D-875E-29C54E46B919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26225-5B16-48AA-B768-B20779D3791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3328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D290B9-2629-41F5-83B5-DF16DC40722C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F200999-E8BC-4BA4-8638-2BA55CF5C680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D8C4754-9D9A-466B-851E-E3304CEC0226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70CBAF-E458-45AC-80C2-8558538F16A3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/>
          <a:srcRect t="17567" b="14380"/>
          <a:stretch/>
        </p:blipFill>
        <p:spPr>
          <a:xfrm>
            <a:off x="1743175" y="1353710"/>
            <a:ext cx="9348077" cy="4771292"/>
          </a:xfrm>
          <a:prstGeom prst="rect">
            <a:avLst/>
          </a:prstGeom>
        </p:spPr>
      </p:pic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2562072" y="1447494"/>
            <a:ext cx="7710282" cy="1289537"/>
          </a:xfrm>
        </p:spPr>
        <p:txBody>
          <a:bodyPr/>
          <a:lstStyle/>
          <a:p>
            <a:pPr eaLnBrk="1" hangingPunct="1"/>
            <a:r>
              <a:rPr lang="de-DE" altLang="de-DE" sz="4400" b="1" dirty="0">
                <a:solidFill>
                  <a:srgbClr val="FFFF00"/>
                </a:solidFill>
              </a:rPr>
              <a:t>Berufsfachschule zum Übergang in Ausbildung (BÜA)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76848"/>
            <a:ext cx="10515600" cy="13255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Gliederung</a:t>
            </a: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7172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Inhaltsplatzhalter 2"/>
          <p:cNvSpPr txBox="1">
            <a:spLocks/>
          </p:cNvSpPr>
          <p:nvPr/>
        </p:nvSpPr>
        <p:spPr bwMode="auto">
          <a:xfrm>
            <a:off x="838200" y="1702410"/>
            <a:ext cx="10515600" cy="3207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Aft>
                <a:spcPts val="1200"/>
              </a:spcAft>
            </a:pPr>
            <a:r>
              <a:rPr lang="de-DE" altLang="de-DE" sz="44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1  Die BÜA im Überblick</a:t>
            </a:r>
          </a:p>
          <a:p>
            <a:pPr marL="0" indent="0" eaLnBrk="1" hangingPunct="1">
              <a:lnSpc>
                <a:spcPct val="90000"/>
              </a:lnSpc>
              <a:spcAft>
                <a:spcPts val="1200"/>
              </a:spcAft>
            </a:pPr>
            <a:r>
              <a:rPr lang="de-DE" altLang="de-DE" sz="44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2  </a:t>
            </a:r>
            <a:r>
              <a:rPr lang="de-DE" altLang="de-DE" sz="44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Das </a:t>
            </a:r>
            <a:r>
              <a:rPr lang="de-DE" altLang="de-DE" sz="44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Konzept BÜA  </a:t>
            </a:r>
          </a:p>
          <a:p>
            <a:pPr marL="0" indent="0" eaLnBrk="1" hangingPunct="1">
              <a:lnSpc>
                <a:spcPct val="90000"/>
              </a:lnSpc>
              <a:spcAft>
                <a:spcPts val="1200"/>
              </a:spcAft>
            </a:pPr>
            <a:r>
              <a:rPr lang="de-DE" altLang="de-DE" sz="44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3  Die Kompetenzraster</a:t>
            </a:r>
            <a:endParaRPr lang="de-DE" altLang="de-DE" sz="4400" b="1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  <a:p>
            <a:pPr marL="342900" indent="-342900" eaLnBrk="1" hangingPunct="1">
              <a:lnSpc>
                <a:spcPct val="90000"/>
              </a:lnSpc>
              <a:spcAft>
                <a:spcPts val="1200"/>
              </a:spcAft>
              <a:buFontTx/>
              <a:buChar char="-"/>
            </a:pPr>
            <a:endParaRPr lang="de-DE" altLang="de-DE" sz="2400" dirty="0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spcAft>
                <a:spcPts val="1200"/>
              </a:spcAft>
            </a:pPr>
            <a:endParaRPr lang="de-DE" altLang="de-DE" sz="24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altLang="de-DE" sz="2400" dirty="0">
              <a:latin typeface="Calibri" panose="020F050202020403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4C54A3E-F505-4538-9DA2-0914A23B02D8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ABC5F8F-663F-438F-A93E-7411C663C187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>
                <a:solidFill>
                  <a:schemeClr val="accent5"/>
                </a:solidFill>
              </a:rPr>
              <a:t>1 </a:t>
            </a:r>
            <a:r>
              <a:rPr lang="de-DE" b="1" dirty="0">
                <a:solidFill>
                  <a:schemeClr val="accent5"/>
                </a:solidFill>
              </a:rPr>
              <a:t>Die BÜA – </a:t>
            </a:r>
            <a:r>
              <a:rPr lang="de-DE" b="1" dirty="0" smtClean="0">
                <a:solidFill>
                  <a:schemeClr val="accent5"/>
                </a:solidFill>
              </a:rPr>
              <a:t>Zielgruppe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2292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F10108-D848-4320-AA47-2FC49F18B11C}" type="datetime1">
              <a:rPr lang="de-DE"/>
              <a:pPr>
                <a:defRPr/>
              </a:pPr>
              <a:t>04.12.2023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64D184-7263-471B-9D54-2199FE7F2AC3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b="16695"/>
          <a:stretch/>
        </p:blipFill>
        <p:spPr>
          <a:xfrm>
            <a:off x="1314069" y="1291563"/>
            <a:ext cx="8836787" cy="424970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382268" y="5648725"/>
            <a:ext cx="94274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5113" algn="l"/>
              </a:tabLst>
            </a:pPr>
            <a:r>
              <a:rPr lang="de-DE" sz="1100" dirty="0" smtClean="0"/>
              <a:t>* 	Der Gruppe gehören Schülerinnen und Schüler an, die über einen </a:t>
            </a:r>
            <a:r>
              <a:rPr lang="de-DE" sz="1100" dirty="0" err="1" smtClean="0"/>
              <a:t>qHSA</a:t>
            </a:r>
            <a:r>
              <a:rPr lang="de-DE" sz="1100" dirty="0" smtClean="0"/>
              <a:t> verfügen oder über einen HSA mit den Noten 3, 3, 4 in Deutsch, 	Englisch, Mathematik und im Durchschnitt befriedigend (max. 3,49) in den anderen Fächern.</a:t>
            </a:r>
          </a:p>
          <a:p>
            <a:pPr defTabSz="265113"/>
            <a:r>
              <a:rPr lang="de-DE" sz="1100" dirty="0" smtClean="0"/>
              <a:t>**	Schülerinnen und Schüler mit sonderpädagogischem Förderbedarf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27549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1 </a:t>
            </a:r>
            <a:r>
              <a:rPr lang="de-DE" b="1" dirty="0" smtClean="0">
                <a:solidFill>
                  <a:schemeClr val="accent5"/>
                </a:solidFill>
              </a:rPr>
              <a:t>Die BÜA </a:t>
            </a:r>
            <a:r>
              <a:rPr lang="de-DE" b="1" dirty="0">
                <a:solidFill>
                  <a:schemeClr val="accent5"/>
                </a:solidFill>
              </a:rPr>
              <a:t>– Überblick</a:t>
            </a:r>
            <a:r>
              <a:rPr lang="de-DE" b="1" dirty="0" smtClean="0">
                <a:solidFill>
                  <a:schemeClr val="accent5"/>
                </a:solidFill>
              </a:rPr>
              <a:t>: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4100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57A7793-48D1-4537-982F-6DADE62D2D56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CEBE827-1CAD-4727-BC4C-7F66B72A6AD9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Inhaltsplatzhalter 3" descr="Ein Bild, das Text, Screenshot enthält.&#10;&#10;Automatisch generierte Beschreibung">
            <a:extLst>
              <a:ext uri="{FF2B5EF4-FFF2-40B4-BE49-F238E27FC236}">
                <a16:creationId xmlns:a16="http://schemas.microsoft.com/office/drawing/2014/main" id="{1CE749CB-2DC7-2D7A-AA3C-E45D0961E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981" y="1262019"/>
            <a:ext cx="8774723" cy="5094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2</a:t>
            </a:r>
            <a:r>
              <a:rPr lang="de-DE" b="1" dirty="0" smtClean="0">
                <a:solidFill>
                  <a:schemeClr val="accent5"/>
                </a:solidFill>
              </a:rPr>
              <a:t> Das BÜA </a:t>
            </a:r>
            <a:r>
              <a:rPr lang="de-DE" b="1" dirty="0">
                <a:solidFill>
                  <a:schemeClr val="accent5"/>
                </a:solidFill>
              </a:rPr>
              <a:t>Konzept Stufe I</a:t>
            </a: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2292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903288" y="1501775"/>
            <a:ext cx="10331450" cy="51860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538" indent="-36353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269875" algn="l"/>
              </a:tabLst>
              <a:defRPr/>
            </a:pPr>
            <a:r>
              <a:rPr lang="de-DE" sz="2200" b="1" dirty="0">
                <a:latin typeface="+mn-lt"/>
                <a:cs typeface="+mn-cs"/>
              </a:rPr>
              <a:t>berufsbildender Lernbereich</a:t>
            </a:r>
            <a:r>
              <a:rPr lang="de-DE" sz="2200" dirty="0">
                <a:latin typeface="+mn-lt"/>
                <a:cs typeface="+mn-cs"/>
              </a:rPr>
              <a:t> (umfasst Theorie und Praxis) </a:t>
            </a:r>
          </a:p>
          <a:p>
            <a:pPr marL="363538" indent="-36353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269875" algn="l"/>
              </a:tabLst>
              <a:defRPr/>
            </a:pPr>
            <a:r>
              <a:rPr lang="de-DE" sz="2200" dirty="0">
                <a:latin typeface="+mn-lt"/>
                <a:cs typeface="+mn-cs"/>
              </a:rPr>
              <a:t>verpflichtende </a:t>
            </a:r>
            <a:r>
              <a:rPr lang="de-DE" sz="2200" b="1" dirty="0" smtClean="0">
                <a:latin typeface="+mn-lt"/>
                <a:cs typeface="+mn-cs"/>
              </a:rPr>
              <a:t>Betriebspraktika</a:t>
            </a:r>
            <a:endParaRPr lang="de-DE" sz="2200" dirty="0">
              <a:latin typeface="+mn-lt"/>
              <a:cs typeface="+mn-cs"/>
            </a:endParaRPr>
          </a:p>
          <a:p>
            <a:pPr marL="809625" lvl="1" indent="-446088" fontAlgn="auto"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69875" algn="l"/>
              </a:tabLst>
              <a:defRPr/>
            </a:pPr>
            <a:r>
              <a:rPr lang="de-DE" sz="2200" dirty="0">
                <a:latin typeface="+mn-lt"/>
                <a:cs typeface="+mn-cs"/>
              </a:rPr>
              <a:t>1. Praktikum ca. vier Wochen </a:t>
            </a:r>
            <a:r>
              <a:rPr lang="de-DE" sz="2200" dirty="0" smtClean="0">
                <a:latin typeface="+mn-lt"/>
                <a:cs typeface="+mn-cs"/>
              </a:rPr>
              <a:t>im </a:t>
            </a:r>
            <a:r>
              <a:rPr lang="de-DE" sz="2200" dirty="0">
                <a:latin typeface="+mn-lt"/>
                <a:cs typeface="+mn-cs"/>
              </a:rPr>
              <a:t>Dezember</a:t>
            </a:r>
          </a:p>
          <a:p>
            <a:pPr marL="809625" lvl="1" indent="-446088" fontAlgn="auto"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69875" algn="l"/>
              </a:tabLst>
              <a:defRPr/>
            </a:pPr>
            <a:r>
              <a:rPr lang="de-DE" sz="2200" dirty="0">
                <a:latin typeface="+mn-lt"/>
                <a:cs typeface="+mn-cs"/>
              </a:rPr>
              <a:t>2. Praktikum ca. drei Wochen im März</a:t>
            </a:r>
          </a:p>
          <a:p>
            <a:pPr marL="363538" indent="-36353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269875" algn="l"/>
              </a:tabLst>
              <a:defRPr/>
            </a:pPr>
            <a:r>
              <a:rPr lang="de-DE" sz="2200" dirty="0">
                <a:latin typeface="+mn-lt"/>
                <a:cs typeface="+mn-cs"/>
              </a:rPr>
              <a:t>drei </a:t>
            </a:r>
            <a:r>
              <a:rPr lang="de-DE" sz="2200" b="1" dirty="0">
                <a:latin typeface="+mn-lt"/>
                <a:cs typeface="+mn-cs"/>
              </a:rPr>
              <a:t>inhaltliche Schwerpunkte</a:t>
            </a:r>
            <a:r>
              <a:rPr lang="de-DE" sz="2200" dirty="0">
                <a:latin typeface="+mn-lt"/>
                <a:cs typeface="+mn-cs"/>
              </a:rPr>
              <a:t>:</a:t>
            </a:r>
          </a:p>
          <a:p>
            <a:pPr marL="809625" lvl="1" indent="-446088" fontAlgn="auto"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69875" algn="l"/>
              </a:tabLst>
              <a:defRPr/>
            </a:pPr>
            <a:r>
              <a:rPr lang="de-DE" sz="2200" dirty="0">
                <a:latin typeface="+mn-lt"/>
                <a:cs typeface="+mn-cs"/>
              </a:rPr>
              <a:t>berufliche Orientierung </a:t>
            </a:r>
          </a:p>
          <a:p>
            <a:pPr marL="809625" lvl="1" indent="-446088" fontAlgn="auto"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69875" algn="l"/>
              </a:tabLst>
              <a:defRPr/>
            </a:pPr>
            <a:r>
              <a:rPr lang="de-DE" sz="2200" dirty="0">
                <a:latin typeface="+mn-lt"/>
                <a:cs typeface="+mn-cs"/>
              </a:rPr>
              <a:t>individuelle Förderung </a:t>
            </a:r>
          </a:p>
          <a:p>
            <a:pPr marL="809625" lvl="1" indent="-446088" fontAlgn="auto"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69875" algn="l"/>
              </a:tabLst>
              <a:defRPr/>
            </a:pPr>
            <a:r>
              <a:rPr lang="de-DE" sz="2200" dirty="0">
                <a:latin typeface="+mn-lt"/>
                <a:cs typeface="+mn-cs"/>
              </a:rPr>
              <a:t>Förderung sozialer und persönlicher Kompetenzen (mit unterschiedlichen Unterstützungsangeboten zum Thema Bewerbung und Ausbildung und dem Profilgruppenunterricht)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69875" algn="l"/>
              </a:tabLst>
              <a:defRPr/>
            </a:pPr>
            <a:r>
              <a:rPr lang="de-DE" sz="2200" b="1" dirty="0">
                <a:latin typeface="+mn-lt"/>
                <a:cs typeface="+mn-cs"/>
              </a:rPr>
              <a:t>Schulabschluss</a:t>
            </a:r>
            <a:r>
              <a:rPr lang="de-DE" sz="2200" dirty="0">
                <a:latin typeface="+mn-lt"/>
                <a:cs typeface="+mn-cs"/>
              </a:rPr>
              <a:t>: </a:t>
            </a:r>
            <a:r>
              <a:rPr lang="de-DE" sz="2200" i="1" dirty="0">
                <a:latin typeface="+mn-lt"/>
                <a:cs typeface="+mn-cs"/>
              </a:rPr>
              <a:t>Hauptschulabschluss</a:t>
            </a:r>
            <a:r>
              <a:rPr lang="de-DE" sz="2200" dirty="0">
                <a:latin typeface="+mn-lt"/>
                <a:cs typeface="+mn-cs"/>
              </a:rPr>
              <a:t>, </a:t>
            </a:r>
            <a:r>
              <a:rPr lang="de-DE" sz="2200" dirty="0" smtClean="0">
                <a:latin typeface="+mn-lt"/>
                <a:cs typeface="+mn-cs"/>
              </a:rPr>
              <a:t>zusammen mit </a:t>
            </a:r>
            <a:r>
              <a:rPr lang="de-DE" sz="2200" dirty="0">
                <a:latin typeface="+mn-lt"/>
                <a:cs typeface="+mn-cs"/>
              </a:rPr>
              <a:t>einer erfolgreich abgeschlossenen dualen Berufsausbildung </a:t>
            </a:r>
            <a:r>
              <a:rPr lang="de-DE" sz="2200" dirty="0">
                <a:sym typeface="Wingdings" panose="05000000000000000000" pitchFamily="2" charset="2"/>
              </a:rPr>
              <a:t> </a:t>
            </a:r>
            <a:r>
              <a:rPr lang="de-DE" sz="2200" dirty="0" smtClean="0">
                <a:latin typeface="+mn-lt"/>
                <a:cs typeface="+mn-cs"/>
              </a:rPr>
              <a:t>Gleichstellung </a:t>
            </a:r>
            <a:r>
              <a:rPr lang="de-DE" sz="2200" dirty="0">
                <a:latin typeface="+mn-lt"/>
                <a:cs typeface="+mn-cs"/>
              </a:rPr>
              <a:t>mit dem </a:t>
            </a:r>
            <a:r>
              <a:rPr lang="de-DE" sz="2200" i="1" dirty="0">
                <a:latin typeface="+mn-lt"/>
                <a:cs typeface="+mn-cs"/>
              </a:rPr>
              <a:t>mittleren </a:t>
            </a:r>
            <a:r>
              <a:rPr lang="de-DE" sz="2200" i="1" dirty="0" smtClean="0">
                <a:latin typeface="+mn-lt"/>
                <a:cs typeface="+mn-cs"/>
              </a:rPr>
              <a:t>Abschluss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tabLst>
                <a:tab pos="269875" algn="l"/>
              </a:tabLst>
              <a:defRPr/>
            </a:pPr>
            <a:r>
              <a:rPr lang="de-DE" dirty="0" smtClean="0">
                <a:latin typeface="+mn-lt"/>
                <a:cs typeface="+mn-cs"/>
              </a:rPr>
              <a:t>(mit Vorliegen </a:t>
            </a:r>
            <a:r>
              <a:rPr lang="de-DE" dirty="0">
                <a:latin typeface="+mn-lt"/>
                <a:cs typeface="+mn-cs"/>
              </a:rPr>
              <a:t>bestimmter </a:t>
            </a:r>
            <a:r>
              <a:rPr lang="de-DE" dirty="0" smtClean="0">
                <a:latin typeface="+mn-lt"/>
                <a:cs typeface="+mn-cs"/>
              </a:rPr>
              <a:t>Voraussetzungen)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F10108-D848-4320-AA47-2FC49F18B11C}" type="datetime1">
              <a:rPr lang="de-DE"/>
              <a:pPr>
                <a:defRPr/>
              </a:pPr>
              <a:t>04.12.2023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64D184-7263-471B-9D54-2199FE7F2AC3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44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2</a:t>
            </a:r>
            <a:r>
              <a:rPr lang="de-DE" b="1" dirty="0" smtClean="0">
                <a:solidFill>
                  <a:schemeClr val="accent5"/>
                </a:solidFill>
              </a:rPr>
              <a:t> Das BÜA </a:t>
            </a:r>
            <a:r>
              <a:rPr lang="de-DE" b="1" dirty="0">
                <a:solidFill>
                  <a:schemeClr val="accent5"/>
                </a:solidFill>
              </a:rPr>
              <a:t>Konzept Stufe II</a:t>
            </a: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20484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hteck 2"/>
          <p:cNvSpPr>
            <a:spLocks noChangeArrowheads="1"/>
          </p:cNvSpPr>
          <p:nvPr/>
        </p:nvSpPr>
        <p:spPr bwMode="auto">
          <a:xfrm>
            <a:off x="903288" y="1501775"/>
            <a:ext cx="1033145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altLang="de-DE" sz="2200" dirty="0">
                <a:latin typeface="Calibri" panose="020F0502020204030204" pitchFamily="34" charset="0"/>
              </a:rPr>
              <a:t>Stufe II der BÜA dient dazu, Schülerinnen und Schülern den Einstieg in einen Ausbildungsberuf,  der den mittleren Abschluss voraussetzt, zu ermöglichen. </a:t>
            </a: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altLang="de-DE" sz="2200" dirty="0">
                <a:latin typeface="Calibri" panose="020F0502020204030204" pitchFamily="34" charset="0"/>
              </a:rPr>
              <a:t>Der </a:t>
            </a:r>
            <a:r>
              <a:rPr lang="de-DE" altLang="de-DE" sz="2200" b="1" dirty="0">
                <a:latin typeface="Calibri" panose="020F0502020204030204" pitchFamily="34" charset="0"/>
              </a:rPr>
              <a:t>Schwerpunkt</a:t>
            </a:r>
            <a:r>
              <a:rPr lang="de-DE" altLang="de-DE" sz="2200" dirty="0">
                <a:latin typeface="Calibri" panose="020F0502020204030204" pitchFamily="34" charset="0"/>
              </a:rPr>
              <a:t> liegt auf </a:t>
            </a:r>
            <a:r>
              <a:rPr lang="de-DE" altLang="de-DE" sz="2200" b="1" dirty="0">
                <a:latin typeface="Calibri" panose="020F0502020204030204" pitchFamily="34" charset="0"/>
              </a:rPr>
              <a:t>allgemeinbildenden Fächern </a:t>
            </a: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altLang="de-DE" sz="2200" b="1" dirty="0">
                <a:latin typeface="Calibri" panose="020F0502020204030204" pitchFamily="34" charset="0"/>
              </a:rPr>
              <a:t>berufliche Schwerpunktsetzung </a:t>
            </a: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altLang="de-DE" sz="2200" dirty="0">
                <a:latin typeface="Calibri" panose="020F0502020204030204" pitchFamily="34" charset="0"/>
              </a:rPr>
              <a:t>Schülerinnen und Schüler können </a:t>
            </a:r>
          </a:p>
          <a:p>
            <a:pPr lvl="1" eaLnBrk="1" hangingPunct="1"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altLang="de-DE" sz="2200" dirty="0">
                <a:latin typeface="Calibri" panose="020F0502020204030204" pitchFamily="34" charset="0"/>
              </a:rPr>
              <a:t>gezielte </a:t>
            </a:r>
            <a:r>
              <a:rPr lang="de-DE" altLang="de-DE" sz="2200" b="1" dirty="0">
                <a:latin typeface="Calibri" panose="020F0502020204030204" pitchFamily="34" charset="0"/>
              </a:rPr>
              <a:t>Grundqualifikationen</a:t>
            </a:r>
            <a:r>
              <a:rPr lang="de-DE" altLang="de-DE" sz="2200" dirty="0">
                <a:latin typeface="Calibri" panose="020F0502020204030204" pitchFamily="34" charset="0"/>
              </a:rPr>
              <a:t> in einem </a:t>
            </a:r>
            <a:r>
              <a:rPr lang="de-DE" altLang="de-DE" sz="2200" b="1" dirty="0">
                <a:latin typeface="Calibri" panose="020F0502020204030204" pitchFamily="34" charset="0"/>
              </a:rPr>
              <a:t>beruflichen Schwerpunkt </a:t>
            </a:r>
            <a:r>
              <a:rPr lang="de-DE" altLang="de-DE" sz="2200" dirty="0">
                <a:latin typeface="Calibri" panose="020F0502020204030204" pitchFamily="34" charset="0"/>
              </a:rPr>
              <a:t>erwerben</a:t>
            </a:r>
          </a:p>
          <a:p>
            <a:pPr lvl="1" eaLnBrk="1" hangingPunct="1"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DE" altLang="de-DE" sz="2200" dirty="0">
                <a:latin typeface="Calibri" panose="020F0502020204030204" pitchFamily="34" charset="0"/>
              </a:rPr>
              <a:t>den </a:t>
            </a:r>
            <a:r>
              <a:rPr lang="de-DE" altLang="de-DE" sz="2200" b="1" dirty="0">
                <a:latin typeface="Calibri" panose="020F0502020204030204" pitchFamily="34" charset="0"/>
              </a:rPr>
              <a:t>mittleren Bildungsabschluss </a:t>
            </a:r>
            <a:r>
              <a:rPr lang="de-DE" altLang="de-DE" sz="2200" dirty="0">
                <a:latin typeface="Calibri" panose="020F0502020204030204" pitchFamily="34" charset="0"/>
              </a:rPr>
              <a:t>erlangen</a:t>
            </a: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altLang="de-DE" sz="2200" dirty="0" smtClean="0">
                <a:latin typeface="Calibri" panose="020F0502020204030204" pitchFamily="34" charset="0"/>
              </a:rPr>
              <a:t>BEACHTE: </a:t>
            </a:r>
            <a:r>
              <a:rPr lang="de-DE" altLang="de-DE" sz="2200" b="1" dirty="0">
                <a:latin typeface="Calibri" panose="020F0502020204030204" pitchFamily="34" charset="0"/>
              </a:rPr>
              <a:t>keine</a:t>
            </a:r>
            <a:r>
              <a:rPr lang="de-DE" altLang="de-DE" sz="2200" dirty="0">
                <a:latin typeface="Calibri" panose="020F0502020204030204" pitchFamily="34" charset="0"/>
              </a:rPr>
              <a:t> Kleingruppen mehr (Klassenteiler: 25</a:t>
            </a:r>
            <a:r>
              <a:rPr lang="de-DE" altLang="de-DE" sz="2200" dirty="0" smtClean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F10108-D848-4320-AA47-2FC49F18B11C}" type="datetime1">
              <a:rPr lang="de-DE"/>
              <a:pPr>
                <a:defRPr/>
              </a:pPr>
              <a:t>04.12.2023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4BE494-B9E4-4272-B4FF-DC4217FA1C2C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99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2</a:t>
            </a:r>
            <a:r>
              <a:rPr lang="de-DE" b="1" dirty="0" smtClean="0">
                <a:solidFill>
                  <a:schemeClr val="accent5"/>
                </a:solidFill>
              </a:rPr>
              <a:t> Die BÜA </a:t>
            </a:r>
            <a:r>
              <a:rPr lang="de-DE" b="1" dirty="0">
                <a:solidFill>
                  <a:schemeClr val="accent5"/>
                </a:solidFill>
              </a:rPr>
              <a:t>Stufe II – </a:t>
            </a:r>
            <a:r>
              <a:rPr lang="de-DE" b="1" dirty="0" smtClean="0">
                <a:solidFill>
                  <a:schemeClr val="accent5"/>
                </a:solidFill>
              </a:rPr>
              <a:t>Voraussetzungen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2150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hteck 2"/>
          <p:cNvSpPr>
            <a:spLocks noChangeArrowheads="1"/>
          </p:cNvSpPr>
          <p:nvPr/>
        </p:nvSpPr>
        <p:spPr bwMode="auto">
          <a:xfrm>
            <a:off x="903287" y="1501775"/>
            <a:ext cx="10585449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200" b="1" dirty="0">
                <a:latin typeface="+mn-lt"/>
              </a:rPr>
              <a:t>Versetzung Stufe </a:t>
            </a:r>
            <a:r>
              <a:rPr lang="de-DE" sz="2200" b="1" dirty="0" smtClean="0">
                <a:latin typeface="+mn-lt"/>
              </a:rPr>
              <a:t>II</a:t>
            </a:r>
            <a:r>
              <a:rPr lang="de-DE" sz="2200" dirty="0" smtClean="0">
                <a:latin typeface="+mn-lt"/>
              </a:rPr>
              <a:t>:</a:t>
            </a:r>
          </a:p>
          <a:p>
            <a:pPr marL="700088" eaLnBrk="1" hangingPunct="1"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de-DE" sz="2200" dirty="0" smtClean="0">
                <a:latin typeface="+mn-lt"/>
              </a:rPr>
              <a:t>Lernende </a:t>
            </a:r>
            <a:r>
              <a:rPr lang="de-DE" sz="2200" dirty="0">
                <a:latin typeface="+mn-lt"/>
              </a:rPr>
              <a:t>mit qualifizierendem Hauptschulabschluss und erreichten Versetzungskriterien </a:t>
            </a:r>
            <a:r>
              <a:rPr lang="de-DE" sz="2200" dirty="0" smtClean="0">
                <a:latin typeface="+mn-lt"/>
              </a:rPr>
              <a:t>oder</a:t>
            </a:r>
          </a:p>
          <a:p>
            <a:pPr marL="700088" eaLnBrk="1" hangingPunct="1"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de-DE" sz="2200" dirty="0" smtClean="0">
                <a:latin typeface="+mn-lt"/>
              </a:rPr>
              <a:t>Versetzungskriterien werden nach dem ersten Jahr erfüllt; (entscheidet </a:t>
            </a:r>
            <a:r>
              <a:rPr lang="de-DE" sz="2200" dirty="0">
                <a:latin typeface="+mn-lt"/>
              </a:rPr>
              <a:t>in diesem Fall die Schulleitung </a:t>
            </a:r>
            <a:r>
              <a:rPr lang="de-DE" sz="220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de-DE" sz="2200" b="1" dirty="0">
                <a:latin typeface="+mn-lt"/>
                <a:sym typeface="Wingdings" panose="05000000000000000000" pitchFamily="2" charset="2"/>
              </a:rPr>
              <a:t>Einzelfallentscheidung</a:t>
            </a:r>
            <a:r>
              <a:rPr lang="de-DE" sz="2200" dirty="0">
                <a:latin typeface="+mn-lt"/>
              </a:rPr>
              <a:t>)</a:t>
            </a: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200" b="1" dirty="0">
                <a:latin typeface="+mn-lt"/>
              </a:rPr>
              <a:t>Verweildauer</a:t>
            </a:r>
            <a:r>
              <a:rPr lang="de-DE" sz="2200" dirty="0">
                <a:latin typeface="+mn-lt"/>
              </a:rPr>
              <a:t> </a:t>
            </a:r>
            <a:r>
              <a:rPr lang="de-DE" sz="2200" b="1" dirty="0">
                <a:latin typeface="+mn-lt"/>
              </a:rPr>
              <a:t>mit Hauptschulabschluss </a:t>
            </a:r>
            <a:r>
              <a:rPr lang="de-DE" sz="2200" dirty="0">
                <a:latin typeface="+mn-lt"/>
              </a:rPr>
              <a:t>beträgt nur </a:t>
            </a:r>
            <a:r>
              <a:rPr lang="de-DE" sz="2200" b="1" dirty="0">
                <a:latin typeface="+mn-lt"/>
              </a:rPr>
              <a:t>1 Jahr </a:t>
            </a:r>
            <a:r>
              <a:rPr lang="de-DE" sz="2200" dirty="0" smtClean="0">
                <a:latin typeface="+mn-lt"/>
              </a:rPr>
              <a:t>(i. d. R. keine </a:t>
            </a:r>
            <a:r>
              <a:rPr lang="de-DE" sz="2200" dirty="0">
                <a:latin typeface="+mn-lt"/>
              </a:rPr>
              <a:t>Stufe II)</a:t>
            </a: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200" b="1" dirty="0">
                <a:latin typeface="+mn-lt"/>
              </a:rPr>
              <a:t>Verweildauer ohne Hauptschulabschluss </a:t>
            </a:r>
            <a:r>
              <a:rPr lang="de-DE" sz="2200" dirty="0">
                <a:latin typeface="+mn-lt"/>
              </a:rPr>
              <a:t>beträgt </a:t>
            </a:r>
            <a:r>
              <a:rPr lang="de-DE" sz="2200" dirty="0" smtClean="0">
                <a:latin typeface="+mn-lt"/>
              </a:rPr>
              <a:t>mit </a:t>
            </a:r>
            <a:r>
              <a:rPr lang="de-DE" sz="2200" dirty="0">
                <a:latin typeface="+mn-lt"/>
              </a:rPr>
              <a:t>Wiederholungsjahr 2 Jahre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F10108-D848-4320-AA47-2FC49F18B11C}" type="datetime1">
              <a:rPr lang="de-DE"/>
              <a:pPr>
                <a:defRPr/>
              </a:pPr>
              <a:t>04.12.2023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B6ABA1-8EF4-4223-B412-3CC83C5C9D17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1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2</a:t>
            </a:r>
            <a:r>
              <a:rPr lang="de-DE" b="1" dirty="0" smtClean="0">
                <a:solidFill>
                  <a:schemeClr val="accent5"/>
                </a:solidFill>
              </a:rPr>
              <a:t> Die BÜA </a:t>
            </a:r>
            <a:r>
              <a:rPr lang="de-DE" b="1" dirty="0">
                <a:solidFill>
                  <a:schemeClr val="accent5"/>
                </a:solidFill>
              </a:rPr>
              <a:t>– Stundentafel</a:t>
            </a: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2150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hteck 2"/>
          <p:cNvSpPr>
            <a:spLocks noChangeArrowheads="1"/>
          </p:cNvSpPr>
          <p:nvPr/>
        </p:nvSpPr>
        <p:spPr bwMode="auto">
          <a:xfrm>
            <a:off x="903288" y="1501775"/>
            <a:ext cx="103314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Aft>
                <a:spcPts val="1200"/>
              </a:spcAft>
            </a:pPr>
            <a:endParaRPr lang="de-DE" altLang="de-DE" sz="2200" dirty="0">
              <a:latin typeface="Calibri" panose="020F050202020403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F10108-D848-4320-AA47-2FC49F18B11C}" type="datetime1">
              <a:rPr lang="de-DE"/>
              <a:pPr>
                <a:defRPr/>
              </a:pPr>
              <a:t>04.12.2023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B6ABA1-8EF4-4223-B412-3CC83C5C9D17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Tabelle 7">
            <a:extLst>
              <a:ext uri="{FF2B5EF4-FFF2-40B4-BE49-F238E27FC236}">
                <a16:creationId xmlns:a16="http://schemas.microsoft.com/office/drawing/2014/main" id="{EA00EC56-7060-4127-92CC-DA1590FA6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518130"/>
              </p:ext>
            </p:extLst>
          </p:nvPr>
        </p:nvGraphicFramePr>
        <p:xfrm>
          <a:off x="1355074" y="1366669"/>
          <a:ext cx="71719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995">
                  <a:extLst>
                    <a:ext uri="{9D8B030D-6E8A-4147-A177-3AD203B41FA5}">
                      <a16:colId xmlns:a16="http://schemas.microsoft.com/office/drawing/2014/main" val="183621115"/>
                    </a:ext>
                  </a:extLst>
                </a:gridCol>
                <a:gridCol w="1792995">
                  <a:extLst>
                    <a:ext uri="{9D8B030D-6E8A-4147-A177-3AD203B41FA5}">
                      <a16:colId xmlns:a16="http://schemas.microsoft.com/office/drawing/2014/main" val="1090092429"/>
                    </a:ext>
                  </a:extLst>
                </a:gridCol>
                <a:gridCol w="1792995">
                  <a:extLst>
                    <a:ext uri="{9D8B030D-6E8A-4147-A177-3AD203B41FA5}">
                      <a16:colId xmlns:a16="http://schemas.microsoft.com/office/drawing/2014/main" val="4233634978"/>
                    </a:ext>
                  </a:extLst>
                </a:gridCol>
                <a:gridCol w="1792995">
                  <a:extLst>
                    <a:ext uri="{9D8B030D-6E8A-4147-A177-3AD203B41FA5}">
                      <a16:colId xmlns:a16="http://schemas.microsoft.com/office/drawing/2014/main" val="2333733729"/>
                    </a:ext>
                  </a:extLst>
                </a:gridCol>
              </a:tblGrid>
              <a:tr h="3202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Stufe I Gruppe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Stufe I Gruppe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Stufe 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465966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Deutsch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572367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Mathematik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912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Englisch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08193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 smtClean="0"/>
                        <a:t>Biologie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-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08171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Religion/Ethik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18837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5793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68860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BBU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394792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…davon Theorie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089326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…davon Praxis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27608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WPU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789601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Profilgruppe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37180"/>
                  </a:ext>
                </a:extLst>
              </a:tr>
              <a:tr h="320235">
                <a:tc>
                  <a:txBody>
                    <a:bodyPr/>
                    <a:lstStyle/>
                    <a:p>
                      <a:r>
                        <a:rPr lang="de-DE" dirty="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32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52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57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2</a:t>
            </a:r>
            <a:r>
              <a:rPr lang="de-DE" b="1" dirty="0" smtClean="0">
                <a:solidFill>
                  <a:schemeClr val="accent5"/>
                </a:solidFill>
              </a:rPr>
              <a:t> Die BÜA </a:t>
            </a:r>
            <a:r>
              <a:rPr lang="de-DE" b="1" dirty="0">
                <a:solidFill>
                  <a:schemeClr val="accent5"/>
                </a:solidFill>
              </a:rPr>
              <a:t>– </a:t>
            </a:r>
            <a:r>
              <a:rPr lang="de-DE" b="1" dirty="0" smtClean="0">
                <a:solidFill>
                  <a:schemeClr val="accent5"/>
                </a:solidFill>
              </a:rPr>
              <a:t>Profilgruppenkonzept 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9220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4C54A3E-F505-4538-9DA2-0914A23B02D8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F12E41-1CAC-4F6B-9913-133B6885B567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9223" name="Picture 2"/>
          <p:cNvPicPr>
            <a:picLocks noGrp="1"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5" r="50266" b="766"/>
          <a:stretch/>
        </p:blipFill>
        <p:spPr bwMode="auto">
          <a:xfrm>
            <a:off x="1356507" y="1426470"/>
            <a:ext cx="4300583" cy="485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2"/>
          <p:cNvSpPr>
            <a:spLocks noChangeArrowheads="1"/>
          </p:cNvSpPr>
          <p:nvPr/>
        </p:nvSpPr>
        <p:spPr bwMode="auto">
          <a:xfrm>
            <a:off x="6021399" y="1432576"/>
            <a:ext cx="5178402" cy="503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Individuelle Betreuung und Förderung durch Lehrkräfte und/oder Sozialpädagogen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Begleitendes Lerncoaching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Betreuung während der Betriebsphase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Erstellung eines Qualifikationsportfolios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Beratung zum individuellen Kompetenzerwerb (überfachliche Kompetenzen)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Berufsberatung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Unterstützung bei der Ausbildungsplatzsuche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+mn-lt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3d Männchen Aufbau Wachstum 4 Stock-Illustration | Adobe 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044" y="3516313"/>
            <a:ext cx="4023433" cy="314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2</a:t>
            </a:r>
            <a:r>
              <a:rPr lang="de-DE" b="1" dirty="0" smtClean="0">
                <a:solidFill>
                  <a:schemeClr val="accent5"/>
                </a:solidFill>
              </a:rPr>
              <a:t> Die </a:t>
            </a:r>
            <a:r>
              <a:rPr lang="de-DE" b="1" dirty="0">
                <a:solidFill>
                  <a:schemeClr val="accent5"/>
                </a:solidFill>
              </a:rPr>
              <a:t>BÜA – </a:t>
            </a:r>
            <a:r>
              <a:rPr lang="de-DE" b="1" dirty="0" smtClean="0">
                <a:solidFill>
                  <a:schemeClr val="accent5"/>
                </a:solidFill>
              </a:rPr>
              <a:t>Fakten und Chancen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0244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Inhaltsplatzhalter 2"/>
          <p:cNvSpPr txBox="1">
            <a:spLocks/>
          </p:cNvSpPr>
          <p:nvPr/>
        </p:nvSpPr>
        <p:spPr bwMode="auto">
          <a:xfrm>
            <a:off x="875716" y="1825625"/>
            <a:ext cx="105156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altLang="de-DE" sz="2000" b="1" dirty="0">
                <a:latin typeface="Calibri" panose="020F0502020204030204" pitchFamily="34" charset="0"/>
              </a:rPr>
              <a:t>Berufsorientierung,</a:t>
            </a:r>
            <a:r>
              <a:rPr lang="de-DE" altLang="de-DE" sz="2000" dirty="0">
                <a:latin typeface="Calibri" panose="020F0502020204030204" pitchFamily="34" charset="0"/>
              </a:rPr>
              <a:t> verbunden mit betrieblichen Phasen (z</a:t>
            </a:r>
            <a:r>
              <a:rPr lang="de-DE" altLang="de-DE" sz="2000" dirty="0" smtClean="0">
                <a:latin typeface="Calibri" panose="020F0502020204030204" pitchFamily="34" charset="0"/>
              </a:rPr>
              <a:t>. B</a:t>
            </a:r>
            <a:r>
              <a:rPr lang="de-DE" altLang="de-DE" sz="2000" dirty="0">
                <a:latin typeface="Calibri" panose="020F0502020204030204" pitchFamily="34" charset="0"/>
              </a:rPr>
              <a:t>. 2 Praktika)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Calibri" panose="020F0502020204030204" pitchFamily="34" charset="0"/>
              </a:rPr>
              <a:t>Gezielte </a:t>
            </a:r>
            <a:r>
              <a:rPr lang="de-DE" altLang="de-DE" sz="2000" b="1" dirty="0">
                <a:latin typeface="Calibri" panose="020F0502020204030204" pitchFamily="34" charset="0"/>
              </a:rPr>
              <a:t>individuelle </a:t>
            </a:r>
            <a:r>
              <a:rPr lang="de-DE" altLang="de-DE" sz="2000" b="1" dirty="0" smtClean="0">
                <a:latin typeface="Calibri" panose="020F0502020204030204" pitchFamily="34" charset="0"/>
              </a:rPr>
              <a:t>Förderung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altLang="de-DE" sz="2000" dirty="0" smtClean="0">
                <a:latin typeface="Calibri" panose="020F0502020204030204" pitchFamily="34" charset="0"/>
              </a:rPr>
              <a:t>Individuelle Begleitung durch</a:t>
            </a:r>
            <a:r>
              <a:rPr lang="de-DE" altLang="de-DE" sz="2000" b="1" dirty="0" smtClean="0">
                <a:latin typeface="Calibri" panose="020F0502020204030204" pitchFamily="34" charset="0"/>
              </a:rPr>
              <a:t> Berufswegeplanerinnen </a:t>
            </a:r>
            <a:r>
              <a:rPr lang="de-DE" altLang="de-DE" sz="2000" dirty="0" smtClean="0">
                <a:latin typeface="Calibri" panose="020F0502020204030204" pitchFamily="34" charset="0"/>
              </a:rPr>
              <a:t>und</a:t>
            </a:r>
            <a:r>
              <a:rPr lang="de-DE" altLang="de-DE" sz="2000" b="1" dirty="0" smtClean="0">
                <a:latin typeface="Calibri" panose="020F0502020204030204" pitchFamily="34" charset="0"/>
              </a:rPr>
              <a:t> Sozialpädagoginnen</a:t>
            </a:r>
            <a:endParaRPr lang="de-DE" altLang="de-DE" sz="20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Calibri" panose="020F0502020204030204" pitchFamily="34" charset="0"/>
              </a:rPr>
              <a:t>Klassengröße von </a:t>
            </a:r>
            <a:r>
              <a:rPr lang="de-DE" altLang="de-DE" sz="2000" b="1" dirty="0">
                <a:latin typeface="Calibri" panose="020F0502020204030204" pitchFamily="34" charset="0"/>
              </a:rPr>
              <a:t>max. 16 </a:t>
            </a:r>
            <a:r>
              <a:rPr lang="de-DE" altLang="de-DE" sz="2000" dirty="0">
                <a:latin typeface="Calibri" panose="020F0502020204030204" pitchFamily="34" charset="0"/>
              </a:rPr>
              <a:t>Schülerinnen und </a:t>
            </a:r>
            <a:r>
              <a:rPr lang="de-DE" altLang="de-DE" sz="2000" dirty="0" smtClean="0">
                <a:latin typeface="Calibri" panose="020F0502020204030204" pitchFamily="34" charset="0"/>
              </a:rPr>
              <a:t>Schüler (BÜA Stufe I)</a:t>
            </a:r>
            <a:endParaRPr lang="de-DE" altLang="de-DE" sz="20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altLang="de-DE" sz="2000" dirty="0" smtClean="0">
                <a:latin typeface="Calibri" panose="020F0502020204030204" pitchFamily="34" charset="0"/>
              </a:rPr>
              <a:t>Unterricht </a:t>
            </a:r>
            <a:r>
              <a:rPr lang="de-DE" altLang="de-DE" sz="2000" dirty="0">
                <a:latin typeface="Calibri" panose="020F0502020204030204" pitchFamily="34" charset="0"/>
              </a:rPr>
              <a:t>in </a:t>
            </a:r>
            <a:r>
              <a:rPr lang="de-DE" altLang="de-DE" sz="2000" b="1" dirty="0">
                <a:latin typeface="Calibri" panose="020F0502020204030204" pitchFamily="34" charset="0"/>
              </a:rPr>
              <a:t>beruflichen Schwerpunkten </a:t>
            </a:r>
            <a:r>
              <a:rPr lang="de-DE" altLang="de-DE" sz="2000" dirty="0" smtClean="0">
                <a:latin typeface="Calibri" panose="020F0502020204030204" pitchFamily="34" charset="0"/>
              </a:rPr>
              <a:t>(Wirtschaft </a:t>
            </a:r>
            <a:r>
              <a:rPr lang="de-DE" altLang="de-DE" sz="2000" dirty="0">
                <a:latin typeface="Calibri" panose="020F0502020204030204" pitchFamily="34" charset="0"/>
              </a:rPr>
              <a:t>&amp; Verwaltung)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4C54A3E-F505-4538-9DA2-0914A23B02D8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A3BE464-7BDE-464B-BB49-4EEAFFD75E44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Inhaltsplatzhalter 4">
            <a:extLst>
              <a:ext uri="{FF2B5EF4-FFF2-40B4-BE49-F238E27FC236}">
                <a16:creationId xmlns:a16="http://schemas.microsoft.com/office/drawing/2014/main" id="{34FF27E3-18FF-F8A8-9BA2-98B631D27A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7" t="10399" r="9966"/>
          <a:stretch/>
        </p:blipFill>
        <p:spPr>
          <a:xfrm rot="21019466">
            <a:off x="1445087" y="4396958"/>
            <a:ext cx="2072217" cy="1524834"/>
          </a:xfrm>
        </p:spPr>
      </p:pic>
      <p:pic>
        <p:nvPicPr>
          <p:cNvPr id="9" name="Grafik 8" descr="Ein Bild, das Kleidung, Person, Menschliches Gesicht, Wand enthält.&#10;&#10;Automatisch generierte Beschreibung">
            <a:extLst>
              <a:ext uri="{FF2B5EF4-FFF2-40B4-BE49-F238E27FC236}">
                <a16:creationId xmlns:a16="http://schemas.microsoft.com/office/drawing/2014/main" id="{4E289ECA-0E28-7FDD-ABDA-1BE2BD3EF5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1" t="15237" r="9989" b="20055"/>
          <a:stretch/>
        </p:blipFill>
        <p:spPr>
          <a:xfrm rot="193088">
            <a:off x="4193720" y="4293751"/>
            <a:ext cx="2184951" cy="1576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2</a:t>
            </a:r>
            <a:r>
              <a:rPr lang="de-DE" b="1" dirty="0" smtClean="0">
                <a:solidFill>
                  <a:schemeClr val="accent5"/>
                </a:solidFill>
              </a:rPr>
              <a:t> Die BÜA </a:t>
            </a:r>
            <a:r>
              <a:rPr lang="de-DE" b="1" dirty="0">
                <a:solidFill>
                  <a:schemeClr val="accent5"/>
                </a:solidFill>
              </a:rPr>
              <a:t>– s</a:t>
            </a:r>
            <a:r>
              <a:rPr lang="de-DE" b="1" dirty="0" smtClean="0">
                <a:solidFill>
                  <a:schemeClr val="accent5"/>
                </a:solidFill>
              </a:rPr>
              <a:t>chafft Verbindungen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126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Inhaltsplatzhalter 2"/>
          <p:cNvSpPr txBox="1">
            <a:spLocks/>
          </p:cNvSpPr>
          <p:nvPr/>
        </p:nvSpPr>
        <p:spPr bwMode="auto">
          <a:xfrm>
            <a:off x="875846" y="1812681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de-DE" sz="2000" b="1" dirty="0"/>
              <a:t>Unternehmensbesichtigungen</a:t>
            </a:r>
          </a:p>
          <a:p>
            <a:pPr marL="800100" lvl="1" indent="-342900">
              <a:lnSpc>
                <a:spcPct val="90000"/>
              </a:lnSpc>
              <a:spcBef>
                <a:spcPts val="1200"/>
              </a:spcBef>
              <a:buFont typeface="Symbol" pitchFamily="18" charset="2"/>
              <a:buChar char="-"/>
              <a:defRPr/>
            </a:pPr>
            <a:r>
              <a:rPr lang="de-DE" sz="2000" dirty="0"/>
              <a:t>Fraport AG inkl. Flughafen, Hassia, FFH, Hessischer Rundfunk, </a:t>
            </a:r>
            <a:r>
              <a:rPr lang="de-DE" sz="2000" dirty="0" err="1"/>
              <a:t>Possmann</a:t>
            </a:r>
            <a:r>
              <a:rPr lang="de-DE" sz="2000" dirty="0"/>
              <a:t>, Opel, Mainova, …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de-DE" sz="2000" b="1" dirty="0"/>
              <a:t>Vorträge</a:t>
            </a:r>
            <a:r>
              <a:rPr lang="de-DE" sz="2000" dirty="0"/>
              <a:t> bei uns in der Schule</a:t>
            </a:r>
          </a:p>
          <a:p>
            <a:pPr marL="800100" lvl="1" indent="-342900">
              <a:lnSpc>
                <a:spcPct val="90000"/>
              </a:lnSpc>
              <a:spcBef>
                <a:spcPts val="1200"/>
              </a:spcBef>
              <a:buFont typeface="Symbol" pitchFamily="18" charset="2"/>
              <a:buChar char="-"/>
              <a:defRPr/>
            </a:pPr>
            <a:r>
              <a:rPr lang="de-DE" sz="2000" dirty="0"/>
              <a:t>Bundeswehr, Provadis, Deutsche Bahn, Azubi Talk, ...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de-DE" sz="2000" b="1" dirty="0"/>
              <a:t>Ausbildungsmessen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de-DE" sz="2000" b="1" dirty="0"/>
              <a:t>Infotage</a:t>
            </a:r>
            <a:r>
              <a:rPr lang="de-DE" sz="2000" dirty="0"/>
              <a:t> im BIZ und in der IHK, auch „</a:t>
            </a:r>
            <a:r>
              <a:rPr lang="de-DE" sz="2000" dirty="0" err="1"/>
              <a:t>Airport@night</a:t>
            </a:r>
            <a:r>
              <a:rPr lang="de-DE" sz="2000" dirty="0"/>
              <a:t>“ oder bei </a:t>
            </a:r>
            <a:r>
              <a:rPr lang="de-DE" sz="2000" dirty="0" err="1"/>
              <a:t>Provadis</a:t>
            </a:r>
            <a:endParaRPr lang="de-DE" sz="2000" dirty="0"/>
          </a:p>
          <a:p>
            <a:pPr>
              <a:lnSpc>
                <a:spcPct val="900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de-DE" sz="2000" b="1" dirty="0"/>
              <a:t>Unterrichtsgänge</a:t>
            </a:r>
            <a:r>
              <a:rPr lang="de-DE" sz="2000" dirty="0"/>
              <a:t> in Zusammenarbeit mit der Schulsozialarbeit (</a:t>
            </a:r>
            <a:r>
              <a:rPr lang="de-DE" sz="2000" dirty="0" err="1"/>
              <a:t>gjb</a:t>
            </a:r>
            <a:r>
              <a:rPr lang="de-DE" sz="2000" dirty="0"/>
              <a:t>)</a:t>
            </a:r>
          </a:p>
          <a:p>
            <a:pPr marL="914400" lvl="1" indent="-457200">
              <a:lnSpc>
                <a:spcPct val="90000"/>
              </a:lnSpc>
              <a:spcBef>
                <a:spcPts val="1200"/>
              </a:spcBef>
              <a:buFont typeface="Symbol" pitchFamily="18" charset="2"/>
              <a:buChar char="-"/>
              <a:defRPr/>
            </a:pPr>
            <a:r>
              <a:rPr lang="de-DE" sz="2000" dirty="0"/>
              <a:t>z</a:t>
            </a:r>
            <a:r>
              <a:rPr lang="de-DE" sz="2000" dirty="0" smtClean="0"/>
              <a:t>. B</a:t>
            </a:r>
            <a:r>
              <a:rPr lang="de-DE" sz="2000" dirty="0"/>
              <a:t>. Naturschule, Graffiti-Workshop, </a:t>
            </a:r>
            <a:r>
              <a:rPr lang="de-DE" sz="2000" dirty="0" smtClean="0"/>
              <a:t>RAP-Workshop, Bewerbungstrainings</a:t>
            </a:r>
            <a:r>
              <a:rPr lang="de-DE" sz="2000" dirty="0"/>
              <a:t>, Animationsworkshop … 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4C54A3E-F505-4538-9DA2-0914A23B02D8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100B3AD-6148-4353-9C61-7D6FF198BDBC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2" descr="Weisse Männchen&quot; Bilder – Durchsuchen 698 Archivfotos, Vektorgrafiken und  Videos | Adob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639647"/>
            <a:ext cx="2780846" cy="210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lang="de-DE" b="1" dirty="0" smtClean="0">
                <a:solidFill>
                  <a:schemeClr val="accent5"/>
                </a:solidFill>
              </a:rPr>
              <a:t> Die Kompetenzraster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2150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hteck 2"/>
          <p:cNvSpPr>
            <a:spLocks noChangeArrowheads="1"/>
          </p:cNvSpPr>
          <p:nvPr/>
        </p:nvSpPr>
        <p:spPr bwMode="auto">
          <a:xfrm>
            <a:off x="903288" y="1501775"/>
            <a:ext cx="103314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200" dirty="0">
                <a:latin typeface="+mn-lt"/>
              </a:rPr>
              <a:t>Es gibt </a:t>
            </a:r>
            <a:r>
              <a:rPr lang="de-DE" sz="2200" dirty="0" smtClean="0">
                <a:latin typeface="+mn-lt"/>
              </a:rPr>
              <a:t>ein </a:t>
            </a:r>
            <a:r>
              <a:rPr lang="de-DE" sz="2200" dirty="0">
                <a:latin typeface="+mn-lt"/>
              </a:rPr>
              <a:t>Kerncurriculum für </a:t>
            </a:r>
            <a:r>
              <a:rPr lang="de-DE" sz="2200" dirty="0" smtClean="0">
                <a:latin typeface="+mn-lt"/>
              </a:rPr>
              <a:t>BÜA</a:t>
            </a:r>
            <a:endParaRPr lang="de-DE" sz="2200" dirty="0">
              <a:latin typeface="+mn-lt"/>
            </a:endParaRPr>
          </a:p>
          <a:p>
            <a:pPr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200" dirty="0">
                <a:latin typeface="+mn-lt"/>
              </a:rPr>
              <a:t>Es gibt in allen Fächern ein </a:t>
            </a:r>
            <a:r>
              <a:rPr lang="de-DE" sz="2200" b="1" dirty="0">
                <a:latin typeface="+mn-lt"/>
              </a:rPr>
              <a:t>fachliches </a:t>
            </a:r>
            <a:r>
              <a:rPr lang="de-DE" sz="2200" b="1" dirty="0" smtClean="0">
                <a:latin typeface="+mn-lt"/>
              </a:rPr>
              <a:t>Kompetenzraster</a:t>
            </a:r>
            <a:endParaRPr lang="de-DE" sz="2200" b="0" i="0" dirty="0">
              <a:effectLst/>
              <a:latin typeface="+mn-lt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F10108-D848-4320-AA47-2FC49F18B11C}" type="datetime1">
              <a:rPr lang="de-DE"/>
              <a:pPr>
                <a:defRPr/>
              </a:pPr>
              <a:t>04.12.2023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B6ABA1-8EF4-4223-B412-3CC83C5C9D17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6FDC3FC-C9F7-49B8-90F5-E3922588DB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213"/>
          <a:stretch/>
        </p:blipFill>
        <p:spPr>
          <a:xfrm>
            <a:off x="1333703" y="2722815"/>
            <a:ext cx="8566201" cy="192754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61F97FA-00BF-466B-8944-43EA9AAE32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8" b="37765"/>
          <a:stretch/>
        </p:blipFill>
        <p:spPr>
          <a:xfrm>
            <a:off x="1124712" y="4660370"/>
            <a:ext cx="8775192" cy="121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7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isse Männchen&quot; Bilder – Durchsuchen 698 Archivfotos, Vektorgrafiken und  Videos | Adobe Stock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2"/>
          <a:stretch/>
        </p:blipFill>
        <p:spPr bwMode="auto">
          <a:xfrm>
            <a:off x="7248588" y="62719"/>
            <a:ext cx="1788732" cy="116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16139"/>
            <a:ext cx="10515600" cy="13255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>
                <a:solidFill>
                  <a:schemeClr val="accent5"/>
                </a:solidFill>
              </a:rPr>
              <a:t>3 </a:t>
            </a:r>
            <a:r>
              <a:rPr lang="de-DE" b="1" dirty="0" smtClean="0">
                <a:solidFill>
                  <a:schemeClr val="accent5"/>
                </a:solidFill>
              </a:rPr>
              <a:t>Die Kompetenzraster</a:t>
            </a:r>
            <a:endParaRPr lang="de-DE" b="1" dirty="0">
              <a:solidFill>
                <a:schemeClr val="accent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21508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6F10108-D848-4320-AA47-2FC49F18B11C}" type="datetime1">
              <a:rPr lang="de-DE"/>
              <a:pPr>
                <a:defRPr/>
              </a:pPr>
              <a:t>04.12.2023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B6ABA1-8EF4-4223-B412-3CC83C5C9D17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/>
          <a:srcRect t="11900" b="178"/>
          <a:stretch/>
        </p:blipFill>
        <p:spPr>
          <a:xfrm>
            <a:off x="1368742" y="1271016"/>
            <a:ext cx="9363075" cy="5175504"/>
          </a:xfrm>
          <a:prstGeom prst="rect">
            <a:avLst/>
          </a:prstGeom>
        </p:spPr>
      </p:pic>
      <p:sp>
        <p:nvSpPr>
          <p:cNvPr id="12" name="Stern mit 5 Zacken 11"/>
          <p:cNvSpPr/>
          <p:nvPr/>
        </p:nvSpPr>
        <p:spPr>
          <a:xfrm>
            <a:off x="935182" y="6124403"/>
            <a:ext cx="366091" cy="304684"/>
          </a:xfrm>
          <a:prstGeom prst="star5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973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C:\Users\User\AppData\Local\Microsoft\Windows\Temporary Internet Files\Content.IE5\WY2XSRUL\thank-you-621061_960_7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61"/>
          <a:stretch>
            <a:fillRect/>
          </a:stretch>
        </p:blipFill>
        <p:spPr bwMode="auto">
          <a:xfrm>
            <a:off x="1828800" y="1149019"/>
            <a:ext cx="8991600" cy="399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Inhaltsplatzhalter 2"/>
          <p:cNvSpPr>
            <a:spLocks noGrp="1"/>
          </p:cNvSpPr>
          <p:nvPr>
            <p:ph idx="1"/>
          </p:nvPr>
        </p:nvSpPr>
        <p:spPr>
          <a:xfrm>
            <a:off x="1066800" y="1703968"/>
            <a:ext cx="10515600" cy="434514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de-DE" altLang="de-DE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Vielen </a:t>
            </a:r>
            <a:r>
              <a:rPr lang="de-DE" altLang="de-DE" sz="44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Dank für Ihre Aufmerksamkeit!</a:t>
            </a:r>
          </a:p>
          <a:p>
            <a:pPr marL="0" indent="0" algn="ctr" eaLnBrk="1" hangingPunct="1">
              <a:buNone/>
            </a:pPr>
            <a:endParaRPr lang="de-DE" altLang="de-DE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de-DE" altLang="de-DE" dirty="0"/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de-DE" altLang="de-DE" sz="4000" b="1" dirty="0"/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de-DE" altLang="de-DE" sz="4000" b="1" dirty="0"/>
          </a:p>
          <a:p>
            <a:pPr marL="0" indent="0"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de-DE" altLang="de-DE" sz="44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Fragen</a:t>
            </a:r>
            <a:r>
              <a:rPr lang="de-DE" altLang="de-DE" sz="44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pic>
        <p:nvPicPr>
          <p:cNvPr id="22532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74613"/>
            <a:ext cx="1905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260350" y="0"/>
            <a:ext cx="4429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1E63861-D9B4-4A0F-813E-3E268E133D06}" type="datetime1">
              <a:rPr lang="de-DE"/>
              <a:pPr>
                <a:defRPr/>
              </a:pPr>
              <a:t>04.12.2023</a:t>
            </a:fld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99C564-A63C-46E2-B85B-2F55797C5C04}" type="slidenum">
              <a:rPr lang="de-DE" altLang="de-DE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de-DE" altLang="de-D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2536" name="Picture 6" descr="C:\Users\User\AppData\Local\Microsoft\Windows\Temporary Internet Files\Content.IE5\GCTDTF5Y\Oliver_Tacke_-_Diskussion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581" y="5176161"/>
            <a:ext cx="1552819" cy="142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597</Words>
  <Application>Microsoft Office PowerPoint</Application>
  <PresentationFormat>Breitbild</PresentationFormat>
  <Paragraphs>154</Paragraphs>
  <Slides>14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Berufsfachschule zum Übergang in Ausbildung (BÜA)</vt:lpstr>
      <vt:lpstr>Gliederung</vt:lpstr>
      <vt:lpstr>1 Die BÜA – Zielgruppe</vt:lpstr>
      <vt:lpstr>1 Die BÜA – Überblick:</vt:lpstr>
      <vt:lpstr>2 Das BÜA Konzept Stufe I</vt:lpstr>
      <vt:lpstr>2 Das BÜA Konzept Stufe II</vt:lpstr>
      <vt:lpstr>2 Die BÜA Stufe II – Voraussetzungen</vt:lpstr>
      <vt:lpstr>2 Die BÜA – Stundentafel</vt:lpstr>
      <vt:lpstr>2 Die BÜA – Profilgruppenkonzept </vt:lpstr>
      <vt:lpstr>2 Die BÜA – Fakten und Chancen</vt:lpstr>
      <vt:lpstr>2 Die BÜA – schafft Verbindungen</vt:lpstr>
      <vt:lpstr>3 Die Kompetenzraster</vt:lpstr>
      <vt:lpstr>3 Die Kompetenzraster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Schulform InteA –  Integration durch Anschluss und Abschluss</dc:title>
  <dc:creator>Ivonne Paulus</dc:creator>
  <cp:lastModifiedBy>Kirchschlager, Simone</cp:lastModifiedBy>
  <cp:revision>169</cp:revision>
  <cp:lastPrinted>2018-12-02T16:28:14Z</cp:lastPrinted>
  <dcterms:created xsi:type="dcterms:W3CDTF">2017-05-10T16:04:43Z</dcterms:created>
  <dcterms:modified xsi:type="dcterms:W3CDTF">2023-12-04T08:33:30Z</dcterms:modified>
</cp:coreProperties>
</file>